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38"/>
  </p:notesMasterIdLst>
  <p:sldIdLst>
    <p:sldId id="256" r:id="rId2"/>
    <p:sldId id="268" r:id="rId3"/>
    <p:sldId id="293" r:id="rId4"/>
    <p:sldId id="288" r:id="rId5"/>
    <p:sldId id="289" r:id="rId6"/>
    <p:sldId id="290" r:id="rId7"/>
    <p:sldId id="291" r:id="rId8"/>
    <p:sldId id="294" r:id="rId9"/>
    <p:sldId id="258" r:id="rId10"/>
    <p:sldId id="259" r:id="rId11"/>
    <p:sldId id="286" r:id="rId12"/>
    <p:sldId id="271" r:id="rId13"/>
    <p:sldId id="295" r:id="rId14"/>
    <p:sldId id="273" r:id="rId15"/>
    <p:sldId id="274" r:id="rId16"/>
    <p:sldId id="275" r:id="rId17"/>
    <p:sldId id="276" r:id="rId18"/>
    <p:sldId id="277" r:id="rId19"/>
    <p:sldId id="296" r:id="rId20"/>
    <p:sldId id="269" r:id="rId21"/>
    <p:sldId id="302" r:id="rId22"/>
    <p:sldId id="303" r:id="rId23"/>
    <p:sldId id="304" r:id="rId24"/>
    <p:sldId id="297" r:id="rId25"/>
    <p:sldId id="279" r:id="rId26"/>
    <p:sldId id="298" r:id="rId27"/>
    <p:sldId id="287" r:id="rId28"/>
    <p:sldId id="299" r:id="rId29"/>
    <p:sldId id="285" r:id="rId30"/>
    <p:sldId id="300" r:id="rId31"/>
    <p:sldId id="280" r:id="rId32"/>
    <p:sldId id="281" r:id="rId33"/>
    <p:sldId id="301" r:id="rId34"/>
    <p:sldId id="282" r:id="rId35"/>
    <p:sldId id="283" r:id="rId36"/>
    <p:sldId id="26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98" autoAdjust="0"/>
  </p:normalViewPr>
  <p:slideViewPr>
    <p:cSldViewPr snapToGrid="0">
      <p:cViewPr varScale="1">
        <p:scale>
          <a:sx n="92" d="100"/>
          <a:sy n="92" d="100"/>
        </p:scale>
        <p:origin x="480" y="66"/>
      </p:cViewPr>
      <p:guideLst>
        <p:guide orient="horz" pos="161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67916695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8194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그래프가 너무 길어서 애니메이션으로 나눠 둠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분석에 사용한 데이터는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2020</a:t>
            </a:r>
            <a:r>
              <a:rPr lang="ko-KR" altLang="en-US" dirty="0" smtClean="0"/>
              <a:t>년에서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년사이 월별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도시별로</a:t>
            </a:r>
            <a:r>
              <a:rPr lang="ko-KR" altLang="en-US" dirty="0" smtClean="0"/>
              <a:t> 된</a:t>
            </a:r>
            <a:r>
              <a:rPr lang="ko-KR" altLang="en-US" baseline="0" dirty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전력사용량 변동률과 코로나 감염률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이를 통해 한 도시에서 코로나</a:t>
            </a:r>
            <a:r>
              <a:rPr lang="ko-KR" altLang="en-US" baseline="0" dirty="0" smtClean="0"/>
              <a:t> 감염자 수의 변함에 따른 전력사용량의 변화를 알 수 있습니다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하지만 코로나 감염자 수에 따라 전력사용량이 달라질것으로 예상하였으나 큰 영향은 끼치지 않는 경향을 보였습니다</a:t>
            </a:r>
          </a:p>
        </p:txBody>
      </p:sp>
    </p:spTree>
    <p:extLst>
      <p:ext uri="{BB962C8B-B14F-4D97-AF65-F5344CB8AC3E}">
        <p14:creationId xmlns:p14="http://schemas.microsoft.com/office/powerpoint/2010/main" val="236256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 있음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그러나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오미크론</a:t>
            </a:r>
            <a:r>
              <a:rPr lang="ko-KR" altLang="en-US" dirty="0" smtClean="0"/>
              <a:t> 변이바이러스에 의한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대유행때는</a:t>
            </a:r>
            <a:r>
              <a:rPr lang="ko-KR" altLang="en-US" dirty="0" smtClean="0"/>
              <a:t> 감염자가 대량으로 발생하여 전력 사용량이 큰 타격을 입었음을 볼 수</a:t>
            </a:r>
            <a:r>
              <a:rPr lang="ko-KR" altLang="en-US" baseline="0" dirty="0" smtClean="0"/>
              <a:t> 있었습니다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대부분 </a:t>
            </a:r>
            <a:r>
              <a:rPr lang="ko-KR" altLang="en-US" dirty="0" err="1" smtClean="0"/>
              <a:t>음수값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감염자당</a:t>
            </a:r>
            <a:r>
              <a:rPr lang="ko-KR" altLang="en-US" dirty="0" smtClean="0"/>
              <a:t> 음의전력변화량이 더 커졌다는 뜻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가정용전력의 사용량은 늘어나고 다른 요인의 사용량은 줄어들 거란 추측과 달리 대유행시기에는 전체적으로 줄어드는 것을 볼 수 있었습니다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79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5</a:t>
            </a:r>
            <a:r>
              <a:rPr lang="ko-KR" altLang="en-US" dirty="0" smtClean="0"/>
              <a:t>차 대유행에 의한 전력사용변동은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가정용에선 </a:t>
            </a:r>
            <a:r>
              <a:rPr lang="ko-KR" altLang="en-US" dirty="0" err="1" smtClean="0"/>
              <a:t>변화량이</a:t>
            </a:r>
            <a:r>
              <a:rPr lang="ko-KR" altLang="en-US" dirty="0" smtClean="0"/>
              <a:t> 크지 않았고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업무용에서 큰 변화를 나타냈습니다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산업용은 이전년도에서 지속적으로 타격을 받고 있었기 때문에 가정용보단 크지만 업무용보단 적은 변화를 보여주었습니다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70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2022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오미크론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차 대유행의 데이터를 통해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향후 영향력이 큰 사건이 발생했을 시 전력 생산량을 조절하여 잉여전력을 최대한 줄일 수 있을 것입니다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29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158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3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338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4d9443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4d9443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온도 등을 동시에 고려했을 때 코로나</a:t>
            </a:r>
            <a:r>
              <a:rPr lang="ko-KR" altLang="en-US" sz="1100" b="0" i="0" u="none" strike="noStrik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가구에 대한 영향력은 평균 </a:t>
            </a:r>
            <a:r>
              <a:rPr lang="en-US" altLang="ko-KR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850.29GWh (850294.94MWh)</a:t>
            </a: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였으며</a:t>
            </a:r>
            <a:endParaRPr lang="en-US" altLang="ko-KR" sz="1100" b="0" i="0" u="none" strike="noStrik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업무용에 대한 값은 사업체 수 조사 기반</a:t>
            </a:r>
            <a:r>
              <a:rPr lang="ko-KR" altLang="en-US" baseline="0" dirty="0" smtClean="0"/>
              <a:t> 변화</a:t>
            </a:r>
            <a:r>
              <a:rPr lang="ko-KR" altLang="en-US" dirty="0" smtClean="0"/>
              <a:t>로 인해 정량적인 값은 구할 수 없었으나 감소할 것으로 예측됩니다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임시로 단순 판매량 차만 고려했을 때 가정용과 업무용의 </a:t>
            </a:r>
            <a:r>
              <a:rPr lang="ko-KR" altLang="en-US" dirty="0" err="1" smtClean="0"/>
              <a:t>변화량이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1:2 </a:t>
            </a:r>
            <a:r>
              <a:rPr lang="ko-KR" altLang="en-US" dirty="0" smtClean="0"/>
              <a:t>정도의 비를 보이므로 </a:t>
            </a:r>
            <a:r>
              <a:rPr lang="en-US" altLang="ko-KR" dirty="0" smtClean="0"/>
              <a:t>1700GWh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정도 감소하여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결과적으로 </a:t>
            </a:r>
            <a:r>
              <a:rPr lang="en-US" altLang="ko-KR" baseline="0" dirty="0" smtClean="0"/>
              <a:t>850.29GWh</a:t>
            </a:r>
            <a:r>
              <a:rPr lang="ko-KR" altLang="en-US" baseline="0" dirty="0" smtClean="0"/>
              <a:t>만큼 감소될 것으로 예상됩니다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9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sz="1100" dirty="0" smtClean="0"/>
              <a:t>용도와 평균연령의 추세와 유사하지 않음</a:t>
            </a:r>
            <a:r>
              <a:rPr lang="en-US" altLang="ko-KR" sz="1100" dirty="0" smtClean="0"/>
              <a:t>.</a:t>
            </a:r>
          </a:p>
          <a:p>
            <a:pPr marL="158750" indent="0">
              <a:buNone/>
            </a:pPr>
            <a:r>
              <a:rPr lang="ko-KR" altLang="en-US" sz="1100" dirty="0" smtClean="0"/>
              <a:t>평균 연령은 전력판매량에 영향이 아주 미비하다 판단됨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613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a4d94439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a4d94439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1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연도별로 </a:t>
            </a:r>
            <a:r>
              <a:rPr lang="en-US" altLang="ko-KR" dirty="0"/>
              <a:t>1~12</a:t>
            </a:r>
            <a:r>
              <a:rPr lang="ko-KR" altLang="en-US" dirty="0"/>
              <a:t>월까지 나타낸 그래프입니다 결과적으론 </a:t>
            </a:r>
            <a:r>
              <a:rPr lang="en-US" altLang="ko-KR" dirty="0"/>
              <a:t>1</a:t>
            </a:r>
            <a:r>
              <a:rPr lang="ko-KR" altLang="en-US" dirty="0"/>
              <a:t>월과 </a:t>
            </a:r>
            <a:r>
              <a:rPr lang="en-US" altLang="ko-KR" dirty="0"/>
              <a:t>8</a:t>
            </a:r>
            <a:r>
              <a:rPr lang="ko-KR" altLang="en-US" dirty="0"/>
              <a:t>월의 전력사용량이 제일 높은 비율을 차지하였으며 이때 국가가 </a:t>
            </a:r>
            <a:r>
              <a:rPr lang="ko-KR" altLang="en-US" dirty="0" err="1"/>
              <a:t>설정해놓은</a:t>
            </a:r>
            <a:r>
              <a:rPr lang="ko-KR" altLang="en-US" dirty="0"/>
              <a:t> 전력사용량에 따른 전기세가 다르게 내놓은 </a:t>
            </a:r>
            <a:r>
              <a:rPr lang="ko-KR" altLang="en-US" dirty="0" err="1"/>
              <a:t>통계가있었습니다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701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분석에 사용된 코드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딕셔너리를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도시별로</a:t>
            </a:r>
            <a:r>
              <a:rPr lang="ko-KR" altLang="en-US" dirty="0" smtClean="0"/>
              <a:t> 데이터를 나누어 관리하고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도시별</a:t>
            </a:r>
            <a:r>
              <a:rPr lang="ko-KR" altLang="en-US" dirty="0" smtClean="0"/>
              <a:t> 고유번호가 담긴 </a:t>
            </a:r>
            <a:r>
              <a:rPr lang="ko-KR" altLang="en-US" dirty="0" err="1" smtClean="0"/>
              <a:t>딕셔너리를</a:t>
            </a:r>
            <a:r>
              <a:rPr lang="ko-KR" altLang="en-US" dirty="0" smtClean="0"/>
              <a:t> 만들어 </a:t>
            </a:r>
            <a:r>
              <a:rPr lang="ko-KR" altLang="en-US" dirty="0" err="1" smtClean="0"/>
              <a:t>순회할때</a:t>
            </a:r>
            <a:r>
              <a:rPr lang="ko-KR" altLang="en-US" dirty="0" smtClean="0"/>
              <a:t> 사용하였습니다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iloc</a:t>
            </a:r>
            <a:r>
              <a:rPr lang="ko-KR" altLang="en-US" dirty="0" smtClean="0"/>
              <a:t>으로 필요한 데이터만 가져와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numpy</a:t>
            </a:r>
            <a:r>
              <a:rPr lang="ko-KR" altLang="en-US" dirty="0" smtClean="0"/>
              <a:t>를 사용하여 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표준편차를 구했습니다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공식에 대입시켜 </a:t>
            </a:r>
            <a:r>
              <a:rPr lang="ko-KR" altLang="en-US" dirty="0" err="1" smtClean="0"/>
              <a:t>피어슨</a:t>
            </a:r>
            <a:r>
              <a:rPr lang="ko-KR" altLang="en-US" dirty="0" smtClean="0"/>
              <a:t> 상관계수를 구했습니다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사용된 공식은 다음과 같습니다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9358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79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a4d9443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a4d94439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034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a4d9443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a4d94439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52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a4d94439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a4d94439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14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기후가 변화하면서 </a:t>
            </a:r>
            <a:r>
              <a:rPr lang="en-US" altLang="ko-KR" dirty="0"/>
              <a:t>8</a:t>
            </a:r>
            <a:r>
              <a:rPr lang="ko-KR" altLang="en-US" dirty="0"/>
              <a:t>월의 전력 사용량이 점차 많아지는 그래프 </a:t>
            </a:r>
            <a:r>
              <a:rPr lang="ko-KR" altLang="en-US" dirty="0" err="1"/>
              <a:t>상승량을</a:t>
            </a:r>
            <a:r>
              <a:rPr lang="ko-KR" altLang="en-US" dirty="0"/>
              <a:t> 보였으며 </a:t>
            </a:r>
            <a:r>
              <a:rPr lang="en-US" altLang="ko-KR" dirty="0"/>
              <a:t>12</a:t>
            </a:r>
            <a:r>
              <a:rPr lang="ko-KR" altLang="en-US" dirty="0"/>
              <a:t>월의 경우는 기후에 따라 오차범위 내의 사용량 변동률이 가장 많았습니다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57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98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도시별로 주거용 전력사용량을 나타낸 결과 연간 계속 전력사용량이 상승한 도시도 있지만 중간에 사용량이 떨어지거나 정체되는 도시도 있었습니다</a:t>
            </a:r>
            <a:r>
              <a:rPr lang="en-US" altLang="ko-KR" dirty="0"/>
              <a:t>. </a:t>
            </a:r>
            <a:r>
              <a:rPr lang="ko-KR" altLang="en-US" dirty="0"/>
              <a:t>이를 통해 해당 연도에 대한 기후변화나 다른 이유가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7054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a4d9443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a4d9443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58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a4d9443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a4d9443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90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매년 총 판매전력량은 증가해왔으나</a:t>
            </a:r>
            <a:r>
              <a:rPr lang="en-US" altLang="ko-KR" dirty="0" smtClean="0"/>
              <a:t>, 2020</a:t>
            </a:r>
            <a:r>
              <a:rPr lang="ko-KR" altLang="en-US" dirty="0" smtClean="0"/>
              <a:t>년 총전력판매량은 감소하였다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세부사항에 대해 알아보도록 한다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30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분석결과를 설명하기에 앞서 분석에 사용된 상관 분석에 대해 간략히 설명하는게 나을 것 같습니다</a:t>
            </a:r>
            <a:r>
              <a:rPr lang="en-US" altLang="ko-KR" sz="100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상관 분석은 두 개 이상의 변수 간의 관계를 이해하고 측정하는 통계적 기법 중 하나입니다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상관 분석은 주로 두 변수 간의 선형 관계를 평가하며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두 변수가 어떻게 함께 움직이는지를 분석합니다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이러한 관계를 수치적으로 표현한 것이 상관 계수입니다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데이터 분석에는 </a:t>
            </a:r>
            <a:r>
              <a:rPr lang="ko-KR" altLang="en-US" sz="1000" dirty="0" err="1" smtClean="0"/>
              <a:t>피어슨</a:t>
            </a:r>
            <a:r>
              <a:rPr lang="ko-KR" altLang="en-US" sz="1000" dirty="0" smtClean="0"/>
              <a:t> 상관계수를 사용하였는데 두 변수들간의 관련성을 구하는데 적합한 계수이기 때문입니다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/>
              <a:t>0</a:t>
            </a:r>
            <a:r>
              <a:rPr lang="ko-KR" altLang="en-US" sz="1000" dirty="0" smtClean="0"/>
              <a:t>을 기준으로 음수로 갈수록 강한 </a:t>
            </a:r>
            <a:r>
              <a:rPr lang="ko-KR" altLang="en-US" sz="1000" dirty="0" err="1" smtClean="0"/>
              <a:t>음적</a:t>
            </a:r>
            <a:r>
              <a:rPr lang="ko-KR" altLang="en-US" sz="1000" dirty="0" smtClean="0"/>
              <a:t> 선형 관계를 양수로 갈수록 강한 양적 선형 관계를 나타냅니다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69662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6&#156;&#137;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10800000">
            <a:off x="351450" y="167277"/>
            <a:ext cx="8441100" cy="4518000"/>
          </a:xfrm>
          <a:prstGeom prst="rect">
            <a:avLst/>
          </a:prstGeom>
          <a:solidFill>
            <a:srgbClr val="2963C9">
              <a:alpha val="85000"/>
            </a:srgbClr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676125" y="3838325"/>
            <a:ext cx="5372400" cy="79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2조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강건희, 김담향, 김동일, 이승찬, 임태환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6745" y="1530927"/>
            <a:ext cx="460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CE5E8"/>
                </a:solidFill>
                <a:latin typeface="+mj-ea"/>
                <a:ea typeface="+mj-ea"/>
              </a:rPr>
              <a:t>데이터 분석을 통한</a:t>
            </a:r>
            <a:endParaRPr lang="ko-KR" altLang="en-US" sz="20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745" y="1931037"/>
            <a:ext cx="5077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전력 판매량 예측</a:t>
            </a:r>
            <a:endParaRPr lang="ko-KR" alt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기획 의도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79073" y="727362"/>
            <a:ext cx="653244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0" y="1300062"/>
            <a:ext cx="6386992" cy="3467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700" y="1115290"/>
            <a:ext cx="17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비정상적인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변화를 확인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이유는</a:t>
            </a:r>
            <a:r>
              <a:rPr lang="en-US" altLang="ko-KR" sz="2000" b="1" dirty="0" smtClean="0">
                <a:solidFill>
                  <a:srgbClr val="004CC7"/>
                </a:solidFill>
              </a:rPr>
              <a:t>?</a:t>
            </a:r>
            <a:endParaRPr lang="ko-KR" altLang="en-US" sz="2000" b="1" dirty="0">
              <a:solidFill>
                <a:srgbClr val="004CC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0" y="1300061"/>
            <a:ext cx="6386992" cy="3467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6091" y="394775"/>
            <a:ext cx="140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임태환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28820" y="5325979"/>
            <a:ext cx="8520600" cy="1425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 smtClean="0"/>
              <a:t>분석</a:t>
            </a:r>
            <a:endParaRPr dirty="0"/>
          </a:p>
        </p:txBody>
      </p:sp>
      <p:grpSp>
        <p:nvGrpSpPr>
          <p:cNvPr id="7" name="그룹 6"/>
          <p:cNvGrpSpPr/>
          <p:nvPr/>
        </p:nvGrpSpPr>
        <p:grpSpPr>
          <a:xfrm>
            <a:off x="272326" y="434427"/>
            <a:ext cx="8479788" cy="4421882"/>
            <a:chOff x="364535" y="1010731"/>
            <a:chExt cx="7338679" cy="32299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535" y="1010731"/>
              <a:ext cx="7338679" cy="312167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471" y="1307526"/>
              <a:ext cx="4122777" cy="320068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/>
            <p:nvPr/>
          </p:nvCxnSpPr>
          <p:spPr>
            <a:xfrm flipV="1">
              <a:off x="1224442" y="1598681"/>
              <a:ext cx="5018571" cy="38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201872" y="1498498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ECB06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증가 추세</a:t>
              </a:r>
              <a:endParaRPr lang="ko-KR" altLang="en-US" b="1" dirty="0">
                <a:solidFill>
                  <a:srgbClr val="ECB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896987" y="1102000"/>
              <a:ext cx="1245344" cy="31386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6241327" y="1592784"/>
              <a:ext cx="584663" cy="799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320530" y="1339059"/>
              <a:ext cx="543739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감소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26091" y="114218"/>
            <a:ext cx="140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김담향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10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043542" y="783195"/>
            <a:ext cx="495992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0" b="1" dirty="0" smtClean="0">
                <a:solidFill>
                  <a:srgbClr val="6CE5E8"/>
                </a:solidFill>
                <a:latin typeface="+mj-ea"/>
                <a:ea typeface="+mj-ea"/>
              </a:rPr>
              <a:t>COVID-19</a:t>
            </a:r>
            <a:endParaRPr lang="ko-KR" altLang="en-US" sz="75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104407" y="2313709"/>
            <a:ext cx="838199" cy="0"/>
          </a:xfrm>
          <a:prstGeom prst="line">
            <a:avLst/>
          </a:prstGeom>
          <a:ln w="63500">
            <a:solidFill>
              <a:srgbClr val="6C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1432" y="2819401"/>
            <a:ext cx="68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코로나의 확산이 전력 판매량의 변화에 영향을 끼쳤다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7902">
            <a:off x="696249" y="682726"/>
            <a:ext cx="3614793" cy="383566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8766">
            <a:off x="5241829" y="906475"/>
            <a:ext cx="3160391" cy="37961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94" y="525888"/>
            <a:ext cx="3764674" cy="39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7346" y="2294949"/>
            <a:ext cx="34507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3-1.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원인분석 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0151" y="3344840"/>
            <a:ext cx="154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이승찬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77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42" y="1646293"/>
            <a:ext cx="7691477" cy="3131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699" y="1115290"/>
            <a:ext cx="2389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분석 기법 소개</a:t>
            </a:r>
            <a:endParaRPr lang="en-US" altLang="ko-KR" sz="2000" b="1" dirty="0" smtClean="0">
              <a:solidFill>
                <a:srgbClr val="004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50197" r="7314" b="9336"/>
          <a:stretch/>
        </p:blipFill>
        <p:spPr>
          <a:xfrm>
            <a:off x="1334095" y="1158238"/>
            <a:ext cx="6475810" cy="3729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10338" r="7314" b="49196"/>
          <a:stretch/>
        </p:blipFill>
        <p:spPr>
          <a:xfrm>
            <a:off x="1334095" y="1158238"/>
            <a:ext cx="6475814" cy="37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95" y="1372686"/>
            <a:ext cx="4854010" cy="302364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42260" y="1198088"/>
            <a:ext cx="6633026" cy="3766223"/>
            <a:chOff x="842260" y="1198088"/>
            <a:chExt cx="6633026" cy="37662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3" t="9680" r="62756" b="75657"/>
            <a:stretch/>
          </p:blipFill>
          <p:spPr>
            <a:xfrm>
              <a:off x="4087034" y="1198088"/>
              <a:ext cx="2820271" cy="176267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30" t="23976" r="35798" b="62828"/>
            <a:stretch/>
          </p:blipFill>
          <p:spPr>
            <a:xfrm>
              <a:off x="4713401" y="3345915"/>
              <a:ext cx="2732141" cy="158640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0" t="37205" r="8099" b="49233"/>
            <a:stretch/>
          </p:blipFill>
          <p:spPr>
            <a:xfrm>
              <a:off x="842260" y="2508648"/>
              <a:ext cx="2798237" cy="1630468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2458898" y="300189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56577" y="177320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339324" y="382834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6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10264" r="6839" b="63825"/>
          <a:stretch/>
        </p:blipFill>
        <p:spPr>
          <a:xfrm>
            <a:off x="1259176" y="1440795"/>
            <a:ext cx="6625648" cy="30314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37396" r="6839" b="36762"/>
          <a:stretch/>
        </p:blipFill>
        <p:spPr>
          <a:xfrm>
            <a:off x="1259176" y="1440795"/>
            <a:ext cx="6625648" cy="3023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64949" r="6839" b="9209"/>
          <a:stretch/>
        </p:blipFill>
        <p:spPr>
          <a:xfrm>
            <a:off x="1259176" y="1452862"/>
            <a:ext cx="6625648" cy="30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err="1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소결론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26064"/>
            <a:ext cx="5638803" cy="2480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3928" y="3806339"/>
            <a:ext cx="168187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analysis data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77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7346" y="2294949"/>
            <a:ext cx="34507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3-1.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원인분석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0151" y="3344840"/>
            <a:ext cx="154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임태환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6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0800000">
            <a:off x="1607125" y="235528"/>
            <a:ext cx="5936673" cy="4703618"/>
            <a:chOff x="1808016" y="214746"/>
            <a:chExt cx="5936673" cy="4703618"/>
          </a:xfrm>
        </p:grpSpPr>
        <p:sp>
          <p:nvSpPr>
            <p:cNvPr id="5" name="타원 4"/>
            <p:cNvSpPr/>
            <p:nvPr/>
          </p:nvSpPr>
          <p:spPr>
            <a:xfrm>
              <a:off x="1808016" y="214746"/>
              <a:ext cx="4703618" cy="47036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041071" y="214746"/>
              <a:ext cx="4703618" cy="4703618"/>
            </a:xfrm>
            <a:prstGeom prst="ellipse">
              <a:avLst/>
            </a:prstGeom>
            <a:solidFill>
              <a:srgbClr val="2963C9">
                <a:alpha val="9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7529" y="1293667"/>
            <a:ext cx="3151909" cy="32932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주제 선정 배경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기획 의도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데이터 분석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원인 분석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결론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보류 데이터</a:t>
            </a:r>
            <a:endParaRPr lang="en-US" altLang="ko-KR" sz="16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한계점 및 보완점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7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Q &amp; A</a:t>
            </a:r>
          </a:p>
        </p:txBody>
      </p:sp>
    </p:spTree>
    <p:extLst>
      <p:ext uri="{BB962C8B-B14F-4D97-AF65-F5344CB8AC3E}">
        <p14:creationId xmlns:p14="http://schemas.microsoft.com/office/powerpoint/2010/main" val="26426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1699" y="1115290"/>
            <a:ext cx="238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전력 판매량과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사회적 거리 두기의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인과관계</a:t>
            </a:r>
            <a:endParaRPr lang="en-US" altLang="ko-KR" sz="2000" b="1" dirty="0" smtClean="0">
              <a:solidFill>
                <a:srgbClr val="004CC7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73727" y="2390239"/>
            <a:ext cx="2043545" cy="2043545"/>
          </a:xfrm>
          <a:prstGeom prst="ellipse">
            <a:avLst/>
          </a:prstGeom>
          <a:solidFill>
            <a:srgbClr val="004C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2418" y="2390238"/>
            <a:ext cx="2043545" cy="2043545"/>
          </a:xfrm>
          <a:prstGeom prst="ellipse">
            <a:avLst/>
          </a:prstGeom>
          <a:solidFill>
            <a:srgbClr val="004CC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84963" y="2390239"/>
            <a:ext cx="2043545" cy="2043545"/>
          </a:xfrm>
          <a:prstGeom prst="ellipse">
            <a:avLst/>
          </a:prstGeom>
          <a:solidFill>
            <a:srgbClr val="004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33654" y="2390238"/>
            <a:ext cx="2043545" cy="2043545"/>
          </a:xfrm>
          <a:prstGeom prst="ellipse">
            <a:avLst/>
          </a:prstGeom>
          <a:solidFill>
            <a:srgbClr val="004CC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2819400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478481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116782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78082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사회적 거리 두기 시행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33699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거리 두기의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단계 변화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6245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전력 판매량의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변화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5719" y="3226208"/>
            <a:ext cx="162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결론 도출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444335" y="3673620"/>
            <a:ext cx="1302327" cy="0"/>
          </a:xfrm>
          <a:prstGeom prst="line">
            <a:avLst/>
          </a:prstGeom>
          <a:ln w="254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82636" y="3673620"/>
            <a:ext cx="1302327" cy="0"/>
          </a:xfrm>
          <a:prstGeom prst="line">
            <a:avLst/>
          </a:prstGeom>
          <a:ln w="254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731327" y="3673620"/>
            <a:ext cx="1302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04262" y="3664096"/>
            <a:ext cx="1302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98" y="1017723"/>
            <a:ext cx="3774955" cy="3627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08" y="1646795"/>
            <a:ext cx="2208694" cy="2369564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3809674" y="2538808"/>
            <a:ext cx="705852" cy="585537"/>
          </a:xfrm>
          <a:prstGeom prst="rightArrow">
            <a:avLst/>
          </a:prstGeom>
          <a:solidFill>
            <a:srgbClr val="004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11699" y="1115290"/>
            <a:ext cx="403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전국의 산업 분류별 점유율 확인 </a:t>
            </a:r>
            <a:endParaRPr lang="en-US" altLang="ko-KR" sz="2000" b="1" dirty="0" smtClean="0">
              <a:solidFill>
                <a:srgbClr val="004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00062"/>
            <a:ext cx="3133673" cy="336191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499937" y="1009700"/>
            <a:ext cx="7332363" cy="2807468"/>
            <a:chOff x="1499937" y="1009700"/>
            <a:chExt cx="7332363" cy="28074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308" y="1009700"/>
              <a:ext cx="5205992" cy="2807468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1499937" y="1836821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6" idx="6"/>
              <a:endCxn id="2" idx="1"/>
            </p:cNvCxnSpPr>
            <p:nvPr/>
          </p:nvCxnSpPr>
          <p:spPr>
            <a:xfrm>
              <a:off x="1708484" y="1941095"/>
              <a:ext cx="1917824" cy="472339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2393675" y="2234715"/>
            <a:ext cx="6415650" cy="2807468"/>
            <a:chOff x="2393675" y="2234715"/>
            <a:chExt cx="6415650" cy="2807468"/>
          </a:xfrm>
        </p:grpSpPr>
        <p:sp>
          <p:nvSpPr>
            <p:cNvPr id="14" name="타원 13"/>
            <p:cNvSpPr/>
            <p:nvPr/>
          </p:nvSpPr>
          <p:spPr>
            <a:xfrm>
              <a:off x="2393675" y="3053811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6"/>
              <a:endCxn id="11" idx="1"/>
            </p:cNvCxnSpPr>
            <p:nvPr/>
          </p:nvCxnSpPr>
          <p:spPr>
            <a:xfrm>
              <a:off x="2602222" y="3158085"/>
              <a:ext cx="1024086" cy="480364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308" y="2234715"/>
              <a:ext cx="5183017" cy="2807468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169086" y="1564147"/>
            <a:ext cx="6640240" cy="2807468"/>
            <a:chOff x="2169086" y="1564147"/>
            <a:chExt cx="6640240" cy="280746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308" y="1564147"/>
              <a:ext cx="5183018" cy="2807468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2169086" y="2740734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6"/>
              <a:endCxn id="16" idx="1"/>
            </p:cNvCxnSpPr>
            <p:nvPr/>
          </p:nvCxnSpPr>
          <p:spPr>
            <a:xfrm>
              <a:off x="2377633" y="2845008"/>
              <a:ext cx="1248675" cy="122873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1279902" y="1009700"/>
            <a:ext cx="7540910" cy="2807468"/>
            <a:chOff x="1279902" y="1009700"/>
            <a:chExt cx="7540910" cy="280746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820" y="1009700"/>
              <a:ext cx="5205992" cy="2807468"/>
            </a:xfrm>
            <a:prstGeom prst="rect">
              <a:avLst/>
            </a:prstGeom>
          </p:spPr>
        </p:pic>
        <p:sp>
          <p:nvSpPr>
            <p:cNvPr id="25" name="타원 24"/>
            <p:cNvSpPr/>
            <p:nvPr/>
          </p:nvSpPr>
          <p:spPr>
            <a:xfrm>
              <a:off x="1279902" y="1881247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꺾인 연결선 26"/>
            <p:cNvCxnSpPr>
              <a:stCxn id="25" idx="6"/>
              <a:endCxn id="19" idx="1"/>
            </p:cNvCxnSpPr>
            <p:nvPr/>
          </p:nvCxnSpPr>
          <p:spPr>
            <a:xfrm>
              <a:off x="1488449" y="1985521"/>
              <a:ext cx="2126371" cy="427913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414961" y="2227269"/>
            <a:ext cx="7417339" cy="2822359"/>
            <a:chOff x="1414961" y="2227269"/>
            <a:chExt cx="7417339" cy="2822359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792" y="2227269"/>
              <a:ext cx="5210508" cy="2822359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>
            <a:xfrm>
              <a:off x="1414961" y="3096683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꺾인 연결선 30"/>
            <p:cNvCxnSpPr>
              <a:stCxn id="30" idx="6"/>
              <a:endCxn id="24" idx="1"/>
            </p:cNvCxnSpPr>
            <p:nvPr/>
          </p:nvCxnSpPr>
          <p:spPr>
            <a:xfrm>
              <a:off x="1623508" y="3200957"/>
              <a:ext cx="1998284" cy="437492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656499" y="1496976"/>
            <a:ext cx="7171285" cy="2818936"/>
            <a:chOff x="1656499" y="1496976"/>
            <a:chExt cx="7171285" cy="2818936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3594" y="1496976"/>
              <a:ext cx="5204190" cy="2818936"/>
            </a:xfrm>
            <a:prstGeom prst="rect">
              <a:avLst/>
            </a:prstGeom>
          </p:spPr>
        </p:pic>
        <p:sp>
          <p:nvSpPr>
            <p:cNvPr id="35" name="타원 34"/>
            <p:cNvSpPr/>
            <p:nvPr/>
          </p:nvSpPr>
          <p:spPr>
            <a:xfrm>
              <a:off x="1656499" y="2493288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꺾인 연결선 35"/>
            <p:cNvCxnSpPr>
              <a:stCxn id="35" idx="6"/>
              <a:endCxn id="33" idx="1"/>
            </p:cNvCxnSpPr>
            <p:nvPr/>
          </p:nvCxnSpPr>
          <p:spPr>
            <a:xfrm>
              <a:off x="1865046" y="2597562"/>
              <a:ext cx="1758548" cy="308882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2446231" y="1017725"/>
            <a:ext cx="6374580" cy="2806889"/>
            <a:chOff x="2446231" y="1017725"/>
            <a:chExt cx="6374580" cy="280688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892" y="1017725"/>
              <a:ext cx="5204919" cy="2806889"/>
            </a:xfrm>
            <a:prstGeom prst="rect">
              <a:avLst/>
            </a:prstGeom>
          </p:spPr>
        </p:pic>
        <p:sp>
          <p:nvSpPr>
            <p:cNvPr id="40" name="타원 39"/>
            <p:cNvSpPr/>
            <p:nvPr/>
          </p:nvSpPr>
          <p:spPr>
            <a:xfrm>
              <a:off x="2446231" y="2888256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꺾인 연결선 40"/>
            <p:cNvCxnSpPr>
              <a:stCxn id="40" idx="6"/>
              <a:endCxn id="38" idx="1"/>
            </p:cNvCxnSpPr>
            <p:nvPr/>
          </p:nvCxnSpPr>
          <p:spPr>
            <a:xfrm flipV="1">
              <a:off x="2654778" y="2421170"/>
              <a:ext cx="961114" cy="571360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1279902" y="2225799"/>
            <a:ext cx="7540010" cy="2823829"/>
            <a:chOff x="1279902" y="2225799"/>
            <a:chExt cx="7540010" cy="2823829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690" y="2225799"/>
              <a:ext cx="5213222" cy="2823829"/>
            </a:xfrm>
            <a:prstGeom prst="rect">
              <a:avLst/>
            </a:prstGeom>
          </p:spPr>
        </p:pic>
        <p:sp>
          <p:nvSpPr>
            <p:cNvPr id="45" name="타원 44"/>
            <p:cNvSpPr/>
            <p:nvPr/>
          </p:nvSpPr>
          <p:spPr>
            <a:xfrm>
              <a:off x="1279902" y="4033297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꺾인 연결선 45"/>
            <p:cNvCxnSpPr>
              <a:stCxn id="45" idx="6"/>
              <a:endCxn id="43" idx="1"/>
            </p:cNvCxnSpPr>
            <p:nvPr/>
          </p:nvCxnSpPr>
          <p:spPr>
            <a:xfrm flipV="1">
              <a:off x="1488449" y="3637714"/>
              <a:ext cx="2118241" cy="499857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622049" y="1507138"/>
            <a:ext cx="7167140" cy="2798611"/>
            <a:chOff x="1622049" y="1507138"/>
            <a:chExt cx="7167140" cy="2798611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522" y="1507138"/>
              <a:ext cx="5166667" cy="2798611"/>
            </a:xfrm>
            <a:prstGeom prst="rect">
              <a:avLst/>
            </a:prstGeom>
          </p:spPr>
        </p:pic>
        <p:sp>
          <p:nvSpPr>
            <p:cNvPr id="50" name="타원 49"/>
            <p:cNvSpPr/>
            <p:nvPr/>
          </p:nvSpPr>
          <p:spPr>
            <a:xfrm>
              <a:off x="1622049" y="2340284"/>
              <a:ext cx="208547" cy="208547"/>
            </a:xfrm>
            <a:prstGeom prst="ellipse">
              <a:avLst/>
            </a:prstGeom>
            <a:noFill/>
            <a:ln>
              <a:solidFill>
                <a:srgbClr val="004C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꺾인 연결선 50"/>
            <p:cNvCxnSpPr>
              <a:stCxn id="50" idx="6"/>
              <a:endCxn id="48" idx="1"/>
            </p:cNvCxnSpPr>
            <p:nvPr/>
          </p:nvCxnSpPr>
          <p:spPr>
            <a:xfrm>
              <a:off x="1830596" y="2444558"/>
              <a:ext cx="1791926" cy="461886"/>
            </a:xfrm>
            <a:prstGeom prst="bentConnector3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66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1905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747923" y="950671"/>
            <a:ext cx="955666" cy="1087583"/>
            <a:chOff x="1482436" y="1219199"/>
            <a:chExt cx="955666" cy="1087583"/>
          </a:xfrm>
        </p:grpSpPr>
        <p:sp>
          <p:nvSpPr>
            <p:cNvPr id="9" name="직사각형 8"/>
            <p:cNvSpPr/>
            <p:nvPr/>
          </p:nvSpPr>
          <p:spPr>
            <a:xfrm>
              <a:off x="1482436" y="1219199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2436" y="1562935"/>
              <a:ext cx="95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거리 두기 단계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47923" y="2381990"/>
            <a:ext cx="955666" cy="1087583"/>
            <a:chOff x="1482436" y="2490953"/>
            <a:chExt cx="955666" cy="1087583"/>
          </a:xfrm>
        </p:grpSpPr>
        <p:sp>
          <p:nvSpPr>
            <p:cNvPr id="10" name="직사각형 9"/>
            <p:cNvSpPr/>
            <p:nvPr/>
          </p:nvSpPr>
          <p:spPr>
            <a:xfrm>
              <a:off x="1482436" y="2490953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82436" y="2757745"/>
              <a:ext cx="9556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거리 두기 단계 시행 시 전력 판매량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47923" y="3863022"/>
            <a:ext cx="955666" cy="1087583"/>
            <a:chOff x="1482436" y="3762707"/>
            <a:chExt cx="955666" cy="1087583"/>
          </a:xfrm>
        </p:grpSpPr>
        <p:sp>
          <p:nvSpPr>
            <p:cNvPr id="11" name="직사각형 10"/>
            <p:cNvSpPr/>
            <p:nvPr/>
          </p:nvSpPr>
          <p:spPr>
            <a:xfrm>
              <a:off x="1482436" y="3762707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436" y="4106443"/>
              <a:ext cx="95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전력 판매</a:t>
              </a:r>
              <a:endPara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변화율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95" y="795005"/>
            <a:ext cx="5101256" cy="426155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1699" y="1115290"/>
            <a:ext cx="2422117" cy="2985433"/>
            <a:chOff x="311699" y="1115290"/>
            <a:chExt cx="2422117" cy="2985433"/>
          </a:xfrm>
        </p:grpSpPr>
        <p:sp>
          <p:nvSpPr>
            <p:cNvPr id="17" name="TextBox 16"/>
            <p:cNvSpPr txBox="1"/>
            <p:nvPr/>
          </p:nvSpPr>
          <p:spPr>
            <a:xfrm>
              <a:off x="311699" y="1115290"/>
              <a:ext cx="2422117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004CC7"/>
                  </a:solidFill>
                  <a:latin typeface="+mj-ea"/>
                  <a:ea typeface="+mj-ea"/>
                </a:rPr>
                <a:t>소결론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2.</a:t>
              </a:r>
            </a:p>
            <a:p>
              <a:r>
                <a:rPr lang="en-US" altLang="ko-KR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20</a:t>
              </a:r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년 </a:t>
              </a:r>
              <a:r>
                <a:rPr lang="en-US" altLang="ko-KR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8~9</a:t>
              </a:r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월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기온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거리 두기 단계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가정용 전력 판매량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영향력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‘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有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’</a:t>
              </a:r>
              <a:endParaRPr lang="ko-KR" altLang="en-US" sz="2000" b="1" dirty="0">
                <a:solidFill>
                  <a:srgbClr val="004CC7"/>
                </a:solidFill>
                <a:latin typeface="+mj-ea"/>
                <a:ea typeface="+mj-ea"/>
                <a:hlinkClick r:id="rId3"/>
              </a:endParaRPr>
            </a:p>
            <a:p>
              <a:endParaRPr lang="en-US" altLang="ko-KR" sz="1600" b="1" dirty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효과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‘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小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’</a:t>
              </a:r>
              <a:endParaRPr lang="en-US" altLang="ko-KR" sz="2000" b="1" dirty="0">
                <a:solidFill>
                  <a:srgbClr val="004CC7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870510" y="1701140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1831957" y="2176146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2228255" y="2648782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723361" y="795005"/>
            <a:ext cx="5101255" cy="4261552"/>
            <a:chOff x="3731045" y="795005"/>
            <a:chExt cx="5101255" cy="4261552"/>
          </a:xfrm>
        </p:grpSpPr>
        <p:grpSp>
          <p:nvGrpSpPr>
            <p:cNvPr id="30" name="그룹 29"/>
            <p:cNvGrpSpPr/>
            <p:nvPr/>
          </p:nvGrpSpPr>
          <p:grpSpPr>
            <a:xfrm>
              <a:off x="3731045" y="795005"/>
              <a:ext cx="5101255" cy="4261552"/>
              <a:chOff x="3183791" y="563294"/>
              <a:chExt cx="5101255" cy="4261552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791" y="563294"/>
                <a:ext cx="5101255" cy="4261552"/>
              </a:xfrm>
              <a:prstGeom prst="rect">
                <a:avLst/>
              </a:prstGeom>
            </p:spPr>
          </p:pic>
          <p:cxnSp>
            <p:nvCxnSpPr>
              <p:cNvPr id="32" name="직선 연결선 31"/>
              <p:cNvCxnSpPr/>
              <p:nvPr/>
            </p:nvCxnSpPr>
            <p:spPr>
              <a:xfrm flipV="1">
                <a:off x="4927600" y="1241425"/>
                <a:ext cx="225425" cy="1841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V="1">
                <a:off x="5076825" y="2914650"/>
                <a:ext cx="212725" cy="1079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/>
              <p:cNvSpPr/>
              <p:nvPr/>
            </p:nvSpPr>
            <p:spPr>
              <a:xfrm>
                <a:off x="4939506" y="3979067"/>
                <a:ext cx="68400" cy="194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197642" y="1219200"/>
              <a:ext cx="753979" cy="3387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812103" y="819089"/>
            <a:ext cx="753979" cy="4131515"/>
            <a:chOff x="7812103" y="819089"/>
            <a:chExt cx="753979" cy="4131515"/>
          </a:xfrm>
        </p:grpSpPr>
        <p:sp>
          <p:nvSpPr>
            <p:cNvPr id="27" name="직사각형 26"/>
            <p:cNvSpPr/>
            <p:nvPr/>
          </p:nvSpPr>
          <p:spPr>
            <a:xfrm>
              <a:off x="7812103" y="819089"/>
              <a:ext cx="753979" cy="41315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8129588" y="923914"/>
              <a:ext cx="2286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8158163" y="3083655"/>
              <a:ext cx="200025" cy="2333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8154891" y="4405177"/>
              <a:ext cx="72000" cy="36208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65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8815" y="2294949"/>
            <a:ext cx="214318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결론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0151" y="3344840"/>
            <a:ext cx="154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강건희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694538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최종 결론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193235" y="727362"/>
            <a:ext cx="6618284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504" y="1017725"/>
            <a:ext cx="7222992" cy="3806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" y="1017725"/>
            <a:ext cx="8695961" cy="379845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4986"/>
              </p:ext>
            </p:extLst>
          </p:nvPr>
        </p:nvGraphicFramePr>
        <p:xfrm>
          <a:off x="3905379" y="1839447"/>
          <a:ext cx="3193996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6998">
                  <a:extLst>
                    <a:ext uri="{9D8B030D-6E8A-4147-A177-3AD203B41FA5}">
                      <a16:colId xmlns:a16="http://schemas.microsoft.com/office/drawing/2014/main" xmlns="" val="2295019566"/>
                    </a:ext>
                  </a:extLst>
                </a:gridCol>
                <a:gridCol w="1596998">
                  <a:extLst>
                    <a:ext uri="{9D8B030D-6E8A-4147-A177-3AD203B41FA5}">
                      <a16:colId xmlns:a16="http://schemas.microsoft.com/office/drawing/2014/main" xmlns="" val="6781189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2023</a:t>
                      </a:r>
                      <a:r>
                        <a:rPr lang="ko-KR" altLang="en-US" dirty="0" smtClean="0"/>
                        <a:t>년 </a:t>
                      </a:r>
                      <a:r>
                        <a:rPr lang="ko-KR" altLang="en-US" dirty="0" err="1" smtClean="0"/>
                        <a:t>예측량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825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총량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570,371.4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1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가정용</a:t>
                      </a:r>
                      <a:endParaRPr lang="en-US" altLang="ko-KR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76,833.64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1013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업무용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188,347.2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5633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산업용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305,190.6e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88823975"/>
                  </a:ext>
                </a:extLst>
              </a:tr>
            </a:tbl>
          </a:graphicData>
        </a:graphic>
      </p:graphicFrame>
      <p:sp>
        <p:nvSpPr>
          <p:cNvPr id="23" name="위로 굽은 화살표 22"/>
          <p:cNvSpPr/>
          <p:nvPr/>
        </p:nvSpPr>
        <p:spPr>
          <a:xfrm rot="16200000" flipH="1">
            <a:off x="7144153" y="1675243"/>
            <a:ext cx="1444601" cy="1343067"/>
          </a:xfrm>
          <a:prstGeom prst="bentUpArrow">
            <a:avLst>
              <a:gd name="adj1" fmla="val 8310"/>
              <a:gd name="adj2" fmla="val 12983"/>
              <a:gd name="adj3" fmla="val 1832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371738" y="13879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3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8082" y="2294949"/>
            <a:ext cx="34507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보류 데이터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3930" y="3306419"/>
            <a:ext cx="2950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데이터</a:t>
            </a:r>
            <a:r>
              <a:rPr lang="en-US" altLang="ko-K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김담향</a:t>
            </a:r>
            <a:endParaRPr lang="en-US" altLang="ko-KR" sz="28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발표</a:t>
            </a:r>
            <a:r>
              <a:rPr lang="en-US" altLang="ko-K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강건희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192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막힌 원호 20"/>
          <p:cNvSpPr/>
          <p:nvPr/>
        </p:nvSpPr>
        <p:spPr>
          <a:xfrm>
            <a:off x="4221509" y="2612739"/>
            <a:ext cx="1390934" cy="960504"/>
          </a:xfrm>
          <a:prstGeom prst="blockArc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막힌 원호 18"/>
          <p:cNvSpPr/>
          <p:nvPr/>
        </p:nvSpPr>
        <p:spPr>
          <a:xfrm flipV="1">
            <a:off x="3421239" y="2612739"/>
            <a:ext cx="1390934" cy="960504"/>
          </a:xfrm>
          <a:prstGeom prst="blockArc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보류 데이터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11700" y="1259912"/>
            <a:ext cx="8410283" cy="3420000"/>
            <a:chOff x="311700" y="1259912"/>
            <a:chExt cx="8410283" cy="3420000"/>
          </a:xfrm>
        </p:grpSpPr>
        <p:sp>
          <p:nvSpPr>
            <p:cNvPr id="5" name="타원 4"/>
            <p:cNvSpPr/>
            <p:nvPr/>
          </p:nvSpPr>
          <p:spPr>
            <a:xfrm>
              <a:off x="311700" y="1259912"/>
              <a:ext cx="3420000" cy="34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/>
                <a:t>지역별</a:t>
              </a:r>
              <a:endParaRPr lang="en-US" altLang="ko-KR" sz="3200" b="1" dirty="0" smtClean="0"/>
            </a:p>
            <a:p>
              <a:pPr algn="ctr"/>
              <a:r>
                <a:rPr lang="ko-KR" altLang="en-US" sz="3200" b="1" dirty="0" smtClean="0"/>
                <a:t>평균 연령</a:t>
              </a:r>
              <a:endParaRPr lang="ko-KR" altLang="en-US" sz="3200" b="1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5301983" y="1259912"/>
              <a:ext cx="3420000" cy="34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/>
                <a:t>용도별</a:t>
              </a:r>
              <a:endParaRPr lang="en-US" altLang="ko-KR" sz="3200" b="1" dirty="0" smtClean="0"/>
            </a:p>
            <a:p>
              <a:pPr algn="ctr"/>
              <a:r>
                <a:rPr lang="ko-KR" altLang="en-US" sz="3200" b="1" dirty="0" smtClean="0"/>
                <a:t>판매 전력량</a:t>
              </a:r>
              <a:endParaRPr lang="en-US" altLang="ko-KR" sz="3200" b="1" dirty="0" smtClean="0"/>
            </a:p>
          </p:txBody>
        </p:sp>
      </p:grpSp>
      <p:sp>
        <p:nvSpPr>
          <p:cNvPr id="20" name="막힌 원호 19"/>
          <p:cNvSpPr/>
          <p:nvPr/>
        </p:nvSpPr>
        <p:spPr>
          <a:xfrm flipV="1">
            <a:off x="4221509" y="2612739"/>
            <a:ext cx="1390934" cy="960504"/>
          </a:xfrm>
          <a:prstGeom prst="blockArc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/>
          <p:cNvSpPr/>
          <p:nvPr/>
        </p:nvSpPr>
        <p:spPr>
          <a:xfrm>
            <a:off x="3421238" y="2612739"/>
            <a:ext cx="1390934" cy="960504"/>
          </a:xfrm>
          <a:prstGeom prst="blockArc">
            <a:avLst/>
          </a:prstGeom>
          <a:solidFill>
            <a:schemeClr val="accent2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40646" y="990000"/>
            <a:ext cx="13523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 dirty="0" smtClean="0">
                <a:ln w="28575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?</a:t>
            </a:r>
            <a:endParaRPr lang="ko-KR" altLang="en-US" sz="11500" b="1" dirty="0">
              <a:ln w="2857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27" y="1031446"/>
            <a:ext cx="7131746" cy="3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9" grpId="0" animBg="1"/>
      <p:bldP spid="19" grpId="1" animBg="1"/>
      <p:bldP spid="20" grpId="0" animBg="1"/>
      <p:bldP spid="20" grpId="1" animBg="1"/>
      <p:bldP spid="14" grpId="0" animBg="1"/>
      <p:bldP spid="14" grpId="1" animBg="1"/>
      <p:bldP spid="22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7338" y="2294949"/>
            <a:ext cx="205865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6.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보완점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83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보완점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689652" y="727362"/>
            <a:ext cx="7121867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689652" y="1482437"/>
            <a:ext cx="1759528" cy="3325090"/>
            <a:chOff x="824345" y="1482437"/>
            <a:chExt cx="1759528" cy="3325090"/>
          </a:xfrm>
        </p:grpSpPr>
        <p:grpSp>
          <p:nvGrpSpPr>
            <p:cNvPr id="5" name="그룹 4"/>
            <p:cNvGrpSpPr/>
            <p:nvPr/>
          </p:nvGrpSpPr>
          <p:grpSpPr>
            <a:xfrm>
              <a:off x="824345" y="1482437"/>
              <a:ext cx="1759528" cy="3325090"/>
              <a:chOff x="824345" y="1482437"/>
              <a:chExt cx="1759528" cy="332509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824345" y="1482437"/>
                <a:ext cx="1759528" cy="1759528"/>
              </a:xfrm>
              <a:prstGeom prst="ellipse">
                <a:avLst/>
              </a:prstGeom>
              <a:solidFill>
                <a:srgbClr val="004CC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>
                <a:stCxn id="6" idx="4"/>
              </p:cNvCxnSpPr>
              <p:nvPr/>
            </p:nvCxnSpPr>
            <p:spPr>
              <a:xfrm>
                <a:off x="1704109" y="3241965"/>
                <a:ext cx="0" cy="228599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824345" y="3470564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824345" y="4807527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039091" y="1992869"/>
              <a:ext cx="1330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산업용 </a:t>
              </a:r>
              <a:endPara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전력 판매량의 </a:t>
              </a:r>
              <a:endPara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4345" y="3661991"/>
              <a:ext cx="1759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4CC7"/>
                  </a:solidFill>
                </a:rPr>
                <a:t>주거용</a:t>
              </a:r>
              <a:r>
                <a:rPr lang="en-US" altLang="ko-KR" sz="1200" b="1" dirty="0" smtClean="0">
                  <a:solidFill>
                    <a:srgbClr val="004CC7"/>
                  </a:solidFill>
                </a:rPr>
                <a:t>, </a:t>
              </a:r>
              <a:r>
                <a:rPr lang="ko-KR" altLang="en-US" sz="1200" b="1" dirty="0" smtClean="0">
                  <a:solidFill>
                    <a:srgbClr val="004CC7"/>
                  </a:solidFill>
                </a:rPr>
                <a:t>업무용과는 다르게 산업용 쪽의 전력 판매량은 자체적으로 다른 변수를 통해서 변화</a:t>
              </a:r>
              <a:endParaRPr lang="ko-KR" altLang="en-US" sz="1200" b="1" dirty="0">
                <a:solidFill>
                  <a:srgbClr val="004CC7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572216" y="1482437"/>
            <a:ext cx="1759528" cy="3325090"/>
            <a:chOff x="3463637" y="1482437"/>
            <a:chExt cx="1759528" cy="3325090"/>
          </a:xfrm>
        </p:grpSpPr>
        <p:grpSp>
          <p:nvGrpSpPr>
            <p:cNvPr id="12" name="그룹 11"/>
            <p:cNvGrpSpPr/>
            <p:nvPr/>
          </p:nvGrpSpPr>
          <p:grpSpPr>
            <a:xfrm>
              <a:off x="3463637" y="1482437"/>
              <a:ext cx="1759528" cy="3325090"/>
              <a:chOff x="824345" y="1482437"/>
              <a:chExt cx="1759528" cy="332509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824345" y="1482437"/>
                <a:ext cx="1759528" cy="1759528"/>
              </a:xfrm>
              <a:prstGeom prst="ellipse">
                <a:avLst/>
              </a:prstGeom>
              <a:solidFill>
                <a:srgbClr val="004CC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>
                <a:stCxn id="13" idx="4"/>
              </p:cNvCxnSpPr>
              <p:nvPr/>
            </p:nvCxnSpPr>
            <p:spPr>
              <a:xfrm>
                <a:off x="1704109" y="3241965"/>
                <a:ext cx="0" cy="228599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824345" y="3470564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824345" y="4807527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3678383" y="2100591"/>
              <a:ext cx="1330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다른 변수의 존재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63637" y="3699163"/>
              <a:ext cx="1759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4CC7"/>
                  </a:solidFill>
                </a:rPr>
                <a:t>기온과 코로나를 제외한 다른 변수를 고려하지 않아서 예측 값의 분산도가 큼</a:t>
              </a:r>
              <a:endParaRPr lang="ko-KR" altLang="en-US" sz="1200" b="1" dirty="0">
                <a:solidFill>
                  <a:srgbClr val="004CC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7031" y="2294989"/>
            <a:ext cx="34507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주제 선정 배경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0151" y="3344840"/>
            <a:ext cx="154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김동일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505950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9604" y="2294949"/>
            <a:ext cx="205865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구현 코드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11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72993" y="2056894"/>
            <a:ext cx="2798010" cy="1773448"/>
            <a:chOff x="-3937622" y="2762126"/>
            <a:chExt cx="2798010" cy="1773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-3937622" y="2762126"/>
                  <a:ext cx="2798010" cy="8279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2762126"/>
                  <a:ext cx="2798010" cy="827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3937622" y="3767735"/>
                  <a:ext cx="13338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2400" dirty="0" smtClean="0"/>
                    <a:t> : </a:t>
                  </a:r>
                  <a:r>
                    <a:rPr lang="ko-KR" altLang="en-US" sz="2400" dirty="0" smtClean="0"/>
                    <a:t>평균</a:t>
                  </a:r>
                  <a:endParaRPr lang="en-US" altLang="ko-KR" sz="2400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3767735"/>
                  <a:ext cx="133382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963" t="-24590" r="-12844" b="-5082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-3937622" y="4137067"/>
                  <a:ext cx="2170787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ko-KR" altLang="en-US" sz="2400" dirty="0" smtClean="0"/>
                    <a:t> </a:t>
                  </a:r>
                  <a:r>
                    <a:rPr lang="en-US" altLang="ko-KR" sz="2400" dirty="0" smtClean="0"/>
                    <a:t>: </a:t>
                  </a:r>
                  <a:r>
                    <a:rPr lang="ko-KR" altLang="en-US" sz="2400" dirty="0" smtClean="0"/>
                    <a:t>표준편차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4137067"/>
                  <a:ext cx="2170787" cy="398507"/>
                </a:xfrm>
                <a:prstGeom prst="rect">
                  <a:avLst/>
                </a:prstGeom>
                <a:blipFill>
                  <a:blip r:embed="rId5"/>
                  <a:stretch>
                    <a:fillRect l="-3652" t="-26154" r="-7303" b="-3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4"/>
          <a:stretch/>
        </p:blipFill>
        <p:spPr>
          <a:xfrm>
            <a:off x="721150" y="1664225"/>
            <a:ext cx="7701699" cy="25587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4"/>
          <a:stretch/>
        </p:blipFill>
        <p:spPr>
          <a:xfrm>
            <a:off x="721149" y="1360021"/>
            <a:ext cx="7701699" cy="3167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1699" y="1115290"/>
            <a:ext cx="419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4CC7"/>
                </a:solidFill>
              </a:rPr>
              <a:t>분석 및 시각화</a:t>
            </a:r>
            <a:r>
              <a:rPr lang="en-US" altLang="ko-KR" sz="1200" b="1" dirty="0">
                <a:solidFill>
                  <a:srgbClr val="004CC7"/>
                </a:solidFill>
              </a:rPr>
              <a:t>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코드 실행</a:t>
            </a:r>
            <a:endParaRPr lang="en-US" altLang="ko-KR" sz="1200" b="1" dirty="0" smtClean="0">
              <a:solidFill>
                <a:srgbClr val="004CC7"/>
              </a:solidFill>
            </a:endParaRPr>
          </a:p>
        </p:txBody>
      </p:sp>
      <p:sp>
        <p:nvSpPr>
          <p:cNvPr id="14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코드 </a:t>
            </a:r>
            <a:r>
              <a:rPr lang="en-US" altLang="ko-KR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137631" y="2541556"/>
            <a:ext cx="742051" cy="531446"/>
            <a:chOff x="1633826" y="3540369"/>
            <a:chExt cx="742051" cy="531446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1633826" y="3811864"/>
              <a:ext cx="234462" cy="234462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844431" y="3540369"/>
              <a:ext cx="531446" cy="53144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코드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9" y="860713"/>
            <a:ext cx="5700996" cy="1924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9" y="2785638"/>
            <a:ext cx="5700996" cy="202160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45559" y="2399501"/>
            <a:ext cx="922216" cy="797170"/>
            <a:chOff x="1023815" y="2383692"/>
            <a:chExt cx="922216" cy="797170"/>
          </a:xfrm>
        </p:grpSpPr>
        <p:sp>
          <p:nvSpPr>
            <p:cNvPr id="25" name="직사각형 24"/>
            <p:cNvSpPr/>
            <p:nvPr/>
          </p:nvSpPr>
          <p:spPr>
            <a:xfrm>
              <a:off x="1023815" y="2383692"/>
              <a:ext cx="922216" cy="797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155057" y="2456684"/>
              <a:ext cx="703220" cy="657908"/>
              <a:chOff x="670604" y="2740265"/>
              <a:chExt cx="703220" cy="657908"/>
            </a:xfrm>
          </p:grpSpPr>
          <p:sp>
            <p:nvSpPr>
              <p:cNvPr id="24" name="이등변 삼각형 23"/>
              <p:cNvSpPr/>
              <p:nvPr/>
            </p:nvSpPr>
            <p:spPr>
              <a:xfrm rot="5400000">
                <a:off x="761289" y="2785638"/>
                <a:ext cx="657908" cy="567162"/>
              </a:xfrm>
              <a:prstGeom prst="triangle">
                <a:avLst/>
              </a:prstGeom>
              <a:solidFill>
                <a:srgbClr val="004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5400000">
                <a:off x="625231" y="2785638"/>
                <a:ext cx="657908" cy="567162"/>
              </a:xfrm>
              <a:prstGeom prst="triangle">
                <a:avLst/>
              </a:prstGeom>
              <a:solidFill>
                <a:srgbClr val="004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1087478" y="2447312"/>
            <a:ext cx="838377" cy="701547"/>
            <a:chOff x="587161" y="3430954"/>
            <a:chExt cx="730152" cy="701547"/>
          </a:xfrm>
        </p:grpSpPr>
        <p:sp>
          <p:nvSpPr>
            <p:cNvPr id="29" name="아래로 구부러진 화살표 28"/>
            <p:cNvSpPr/>
            <p:nvPr/>
          </p:nvSpPr>
          <p:spPr>
            <a:xfrm>
              <a:off x="614093" y="3430954"/>
              <a:ext cx="703220" cy="336061"/>
            </a:xfrm>
            <a:prstGeom prst="curvedDownArrow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아래로 구부러진 화살표 30"/>
            <p:cNvSpPr/>
            <p:nvPr/>
          </p:nvSpPr>
          <p:spPr>
            <a:xfrm rot="10800000">
              <a:off x="587161" y="3796440"/>
              <a:ext cx="703220" cy="336061"/>
            </a:xfrm>
            <a:prstGeom prst="curvedDownArrow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11699" y="1115290"/>
            <a:ext cx="419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4CC7"/>
                </a:solidFill>
              </a:rPr>
              <a:t>분석 및 시각화</a:t>
            </a:r>
            <a:r>
              <a:rPr lang="en-US" altLang="ko-KR" sz="1200" b="1" dirty="0">
                <a:solidFill>
                  <a:srgbClr val="004CC7"/>
                </a:solidFill>
              </a:rPr>
              <a:t>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코드 실행</a:t>
            </a:r>
            <a:endParaRPr lang="en-US" altLang="ko-KR" sz="1200" b="1" dirty="0" smtClean="0">
              <a:solidFill>
                <a:srgbClr val="004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5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44474" y="1987172"/>
            <a:ext cx="282891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037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PPT </a:t>
            </a:r>
            <a:r>
              <a:rPr lang="ko-KR" altLang="en-US" sz="1000" b="1" dirty="0" smtClean="0">
                <a:solidFill>
                  <a:schemeClr val="tx1"/>
                </a:solidFill>
                <a:latin typeface="+mj-ea"/>
                <a:ea typeface="+mj-ea"/>
              </a:rPr>
              <a:t>이미지 출처 </a:t>
            </a:r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altLang="ko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www.bbc.com/korean/news-51813269</a:t>
            </a:r>
            <a:endParaRPr lang="en-US" altLang="ko" sz="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www.bbc.com/korean/news-51165909</a:t>
            </a:r>
            <a:endParaRPr lang="en-US" sz="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www.bbc.com/korean/international-51291964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질문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https://kr.123rf.com/photo_39360945_stickman-3-%EA%B8%B0%EC%96%B4-%EC%A7%88%EB%AC%B8-%EC%A0%84%EA%B5%AC-%EB%B0%8F-%EB%8C%80%EB%8B%B5-%EC%B9%A0%ED%8C%90-%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EC%B0%A8%ED%8A%B8.html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오미크론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https://www.sciencetimes.co.kr/news/%EC%BD%94%EB%A1%9C%EB%82%98%EB%B0%94%EC%9D%B4%EB%9F%AC%EC%8A%A4-%EC%98%A4%EB%AF%B8%ED%81%AC%EB%A1%A0-%EB%B6%80%EC%8A%A4%ED%84%B0%EC%83%B7-%EB%B0%B1%EC%8B%A0%EC%97%90-%EA%B4%80%ED%95%98%EC%97%AC/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예측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www.rex-ai.info/docs/AI_study_forecasting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5461" y="727362"/>
            <a:ext cx="7526058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ea"/>
              </a:rPr>
              <a:t>데이터 출처 </a:t>
            </a:r>
            <a:r>
              <a:rPr lang="en-US" altLang="ko-KR" sz="1000" b="1" dirty="0" smtClean="0">
                <a:solidFill>
                  <a:schemeClr val="tx1"/>
                </a:solidFill>
                <a:latin typeface="+mj-ea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</a:rPr>
              <a:t>사회적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거리두기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 단계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https://namu.wiki/w/%EC%82%AC%ED%9A%8C%EC%A0%81%20%EA%B1%B0%EB%A6%AC%EB%91%90%EA%B8%B0/%EB%8C%80%ED%95%9C%EB%AF%BC%EA%B5%AD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시간대별 평균 전력 거래량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https://www.data.go.kr/data/15104294/fileData.do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월별 전력 총합 데이터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https://kosis.kr/statHtml/statHtml.do?orgId=310&amp;tblId=DT_31002N_A004&amp;vw_cd=MT_ZTITLE&amp;list_id=U_15&amp;seqNo=&amp;lang_mode=ko&amp;language=kor&amp;obj_var_id=&amp;itm_id=&amp;conn_path=MT_ZTITLE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월별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산업분류별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 판매 전력량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https://home.kepco.co.kr/kepco/KO/ntcob/list.do?boardCd=BRD_000097&amp;menuCd=FN05030101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주민등록 인구 및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세대현황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(2020.01 ~ 2022.12)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 : https://jumin.mois.go.kr/index.jsp</a:t>
            </a:r>
            <a:endParaRPr lang="ko-KR" altLang="en-US" sz="600" dirty="0">
              <a:solidFill>
                <a:schemeClr val="tx1"/>
              </a:solidFill>
              <a:latin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코로나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19 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양성자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표본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)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감시현황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</a:rPr>
              <a:t>ncov.kdca.go.kr/bdBoardListR.do?brdId=1&amp;brdGubun=11</a:t>
            </a:r>
            <a:endParaRPr lang="en-US" altLang="ko-KR" sz="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사업체수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: 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kosis.kr/statHtml/statHtml.do?orgId=101&amp;tblId=DT_1K52C08&amp;conn_path=I2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통계청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「전국사업체조사」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 2020, 2023.10.04,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시도 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·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산업별 사업체수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종사자수 및 매출액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’16~21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kosis.kr/statHtml/statHtml.do?orgId=101&amp;tblId=DT_1K52D08&amp;conn_path=I2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사업체수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(22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년도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://kostat.go.kr/board.es?mid=a10301010000&amp;bid=233&amp;act=view&amp;list_no=427257&amp;tag=&amp;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nPage=1&amp;ref_bid=203,204,205,206,207,210,211,11109,11113,11814,213,215,214,11860,11695,216,218,219,220,10820,11815,11895,11816,208,245,222,223,225,226,227,228,229,230,11321,232,233,234,12029,10920,11469,11470,11817,236,237,11471,238,240,241,11865,243,244,11893,11898,12031,11825,246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설비투자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://eiec.kdi.re.kr/bigdata/indicators.do?cat=%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EC%84%A4%EB%B9%84%ED%88%AC%EC%9E%90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고객호수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epsis.kpx.or.kr/epsisnew/selectEksaCbcHbaChart.do?menuId=060802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판매전력량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epsis.kpx.or.kr/epsisnew/selectEksaAscAsaChart.do?menuId=060405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온도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기상청</a:t>
            </a:r>
            <a:r>
              <a:rPr lang="ko-KR" altLang="en-US" sz="600" dirty="0"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API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가구수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추계 포함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kosis.kr/statHtml/statHtml.do?conn_path=K2&amp;tblId=DT_1BZ0501&amp;orgId=101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  <a:ea typeface="+mj-ea"/>
              </a:rPr>
              <a:t>개월전망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참조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://www.weather.go.kr/w/weather/long-term/month3.do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5461" y="727362"/>
            <a:ext cx="7526058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34490"/>
            <a:ext cx="9144000" cy="2809009"/>
          </a:xfrm>
          <a:prstGeom prst="rect">
            <a:avLst/>
          </a:prstGeom>
          <a:solidFill>
            <a:srgbClr val="004CC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87291" y="4260272"/>
            <a:ext cx="3262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3364" y="3976255"/>
            <a:ext cx="205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6CE5E8"/>
                </a:solidFill>
                <a:latin typeface="+mj-ea"/>
                <a:ea typeface="+mj-ea"/>
              </a:rPr>
              <a:t>감사합니다</a:t>
            </a:r>
            <a:endParaRPr lang="ko-KR" altLang="en-US" sz="20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ACA896CA-06EF-F07F-EA7B-636CAEDB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09165"/>
            <a:ext cx="6799971" cy="38318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2B7C2287-3343-6001-A05C-12950A272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43" y="1109165"/>
            <a:ext cx="6688261" cy="383181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ADE4AB5-C34E-ABE4-B04D-EE4402B32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329" y="1109165"/>
            <a:ext cx="6711060" cy="38318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500C447A-4856-D5C4-9246-61F365B12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158" y="1017725"/>
            <a:ext cx="3755275" cy="3755275"/>
          </a:xfrm>
          <a:prstGeom prst="rect">
            <a:avLst/>
          </a:prstGeom>
        </p:spPr>
      </p:pic>
      <p:sp>
        <p:nvSpPr>
          <p:cNvPr id="11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주제 선정 배경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144983" y="727362"/>
            <a:ext cx="566653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85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97386A-1B99-7D46-DDC0-9B4A5842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52" y="1110755"/>
            <a:ext cx="5084177" cy="38131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161981A-09DA-332D-82E1-87062E72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764" y="1110754"/>
            <a:ext cx="5067286" cy="3813133"/>
          </a:xfrm>
          <a:prstGeom prst="rect">
            <a:avLst/>
          </a:prstGeom>
        </p:spPr>
      </p:pic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주제 선정 배경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144983" y="727362"/>
            <a:ext cx="566653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8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0286E7-6995-844D-7B5C-A77F45E6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7" y="1009700"/>
            <a:ext cx="7498081" cy="3951500"/>
          </a:xfrm>
          <a:prstGeom prst="rect">
            <a:avLst/>
          </a:prstGeom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705004" y="3900846"/>
            <a:ext cx="2842953" cy="589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23</a:t>
            </a:r>
            <a:r>
              <a:rPr lang="ko-KR" altLang="en-US" b="1" dirty="0"/>
              <a:t>년 </a:t>
            </a:r>
            <a:r>
              <a:rPr lang="en-US" altLang="ko-KR" b="1" dirty="0"/>
              <a:t>10~12</a:t>
            </a:r>
            <a:r>
              <a:rPr lang="ko-KR" altLang="en-US" b="1" dirty="0"/>
              <a:t>월은 데이터 반영 </a:t>
            </a:r>
            <a:r>
              <a:rPr lang="en-US" altLang="ko-KR" b="1" dirty="0"/>
              <a:t>X</a:t>
            </a:r>
            <a:endParaRPr b="1" dirty="0"/>
          </a:p>
        </p:txBody>
      </p:sp>
      <p:sp>
        <p:nvSpPr>
          <p:cNvPr id="7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주제 선정 배경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144983" y="727362"/>
            <a:ext cx="566653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148C40D-46CF-DA94-3F22-53C6AE2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725"/>
            <a:ext cx="6790756" cy="3539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E6315C7-38CE-FFA7-2261-EA5440582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0" y="1184870"/>
            <a:ext cx="6790756" cy="351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75B3210-3DD9-D144-1BF1-002327DB1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00" y="1326297"/>
            <a:ext cx="6790756" cy="35269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AF808EE-0121-531E-0D7C-FC322086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207" y="1009700"/>
            <a:ext cx="1608445" cy="3835521"/>
          </a:xfrm>
          <a:prstGeom prst="rect">
            <a:avLst/>
          </a:prstGeom>
        </p:spPr>
      </p:pic>
      <p:sp>
        <p:nvSpPr>
          <p:cNvPr id="9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주제 선정 배경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144983" y="727362"/>
            <a:ext cx="566653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8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 rot="10800000">
            <a:off x="2840180" y="235528"/>
            <a:ext cx="4703618" cy="4703618"/>
          </a:xfrm>
          <a:prstGeom prst="ellipse">
            <a:avLst/>
          </a:prstGeom>
          <a:solidFill>
            <a:schemeClr val="accent1">
              <a:lumMod val="40000"/>
              <a:lumOff val="60000"/>
              <a:alpha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 rot="10800000">
            <a:off x="1607125" y="235528"/>
            <a:ext cx="4703618" cy="4703618"/>
          </a:xfrm>
          <a:prstGeom prst="ellipse">
            <a:avLst/>
          </a:prstGeom>
          <a:solidFill>
            <a:srgbClr val="2963C9">
              <a:alpha val="9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0919" y="2294949"/>
            <a:ext cx="345073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altLang="ko-KR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32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기획의도</a:t>
            </a:r>
            <a:endParaRPr lang="en-US" altLang="ko-KR" sz="32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0151" y="3344840"/>
            <a:ext cx="1544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강건희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60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4" y="1082094"/>
            <a:ext cx="5958495" cy="36549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3" y="1079056"/>
            <a:ext cx="5958496" cy="36610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09460" y="1088167"/>
            <a:ext cx="1645922" cy="3658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7" y="1082094"/>
            <a:ext cx="5958493" cy="36610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162801" y="1079056"/>
            <a:ext cx="1592580" cy="3598598"/>
            <a:chOff x="7162801" y="1079056"/>
            <a:chExt cx="1592580" cy="3598598"/>
          </a:xfrm>
        </p:grpSpPr>
        <p:sp>
          <p:nvSpPr>
            <p:cNvPr id="4" name="직사각형 3"/>
            <p:cNvSpPr/>
            <p:nvPr/>
          </p:nvSpPr>
          <p:spPr>
            <a:xfrm>
              <a:off x="7162801" y="1079056"/>
              <a:ext cx="1592580" cy="3598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화살표 5"/>
            <p:cNvSpPr/>
            <p:nvPr/>
          </p:nvSpPr>
          <p:spPr>
            <a:xfrm rot="19616887">
              <a:off x="7398387" y="4105052"/>
              <a:ext cx="310849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 rot="17737053">
              <a:off x="7601490" y="3613846"/>
              <a:ext cx="621252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19631361">
              <a:off x="7408784" y="1510100"/>
              <a:ext cx="621252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5" y="3023035"/>
            <a:ext cx="5958494" cy="1714049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기획 의도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24345" y="1482437"/>
            <a:ext cx="1759528" cy="3325090"/>
            <a:chOff x="824345" y="1482437"/>
            <a:chExt cx="1759528" cy="3325090"/>
          </a:xfrm>
        </p:grpSpPr>
        <p:sp>
          <p:nvSpPr>
            <p:cNvPr id="5" name="타원 4"/>
            <p:cNvSpPr/>
            <p:nvPr/>
          </p:nvSpPr>
          <p:spPr>
            <a:xfrm>
              <a:off x="824345" y="1482437"/>
              <a:ext cx="1759528" cy="1759528"/>
            </a:xfrm>
            <a:prstGeom prst="ellipse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5" idx="4"/>
            </p:cNvCxnSpPr>
            <p:nvPr/>
          </p:nvCxnSpPr>
          <p:spPr>
            <a:xfrm>
              <a:off x="1704109" y="3241965"/>
              <a:ext cx="0" cy="228599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824345" y="3470564"/>
              <a:ext cx="1759528" cy="0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824345" y="4807527"/>
              <a:ext cx="1759528" cy="0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39091" y="1992869"/>
            <a:ext cx="1330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환경의 전력 판매량 변화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345" y="3661991"/>
            <a:ext cx="1759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4CC7"/>
                </a:solidFill>
              </a:rPr>
              <a:t>일반적인 환경에서 전력 판매량은 기온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,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고객호수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,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사업체수의 영향을 많이 받는다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.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하지만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..</a:t>
            </a:r>
            <a:endParaRPr lang="ko-KR" altLang="en-US" sz="1200" b="1" dirty="0">
              <a:solidFill>
                <a:srgbClr val="004CC7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279073" y="727362"/>
            <a:ext cx="653244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26091" y="394775"/>
            <a:ext cx="140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강건희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946</Words>
  <Application>Microsoft Office PowerPoint</Application>
  <PresentationFormat>화면 슬라이드 쇼(16:9)</PresentationFormat>
  <Paragraphs>199</Paragraphs>
  <Slides>36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주제 선정 배경</vt:lpstr>
      <vt:lpstr>주제 선정 배경</vt:lpstr>
      <vt:lpstr>주제 선정 배경</vt:lpstr>
      <vt:lpstr>주제 선정 배경</vt:lpstr>
      <vt:lpstr>PowerPoint 프레젠테이션</vt:lpstr>
      <vt:lpstr>기획 의도</vt:lpstr>
      <vt:lpstr>기획 의도</vt:lpstr>
      <vt:lpstr>PowerPoint 프레젠테이션</vt:lpstr>
      <vt:lpstr>PowerPoint 프레젠테이션</vt:lpstr>
      <vt:lpstr>PowerPoint 프레젠테이션</vt:lpstr>
      <vt:lpstr>원인 분석 1.</vt:lpstr>
      <vt:lpstr>원인 분석 1.</vt:lpstr>
      <vt:lpstr>원인 분석 1.</vt:lpstr>
      <vt:lpstr>원인 분석 1.</vt:lpstr>
      <vt:lpstr>소결론 1.</vt:lpstr>
      <vt:lpstr>PowerPoint 프레젠테이션</vt:lpstr>
      <vt:lpstr>원인 분석 2.</vt:lpstr>
      <vt:lpstr>원인 분석 2.</vt:lpstr>
      <vt:lpstr>원인 분석 2.</vt:lpstr>
      <vt:lpstr>원인 분석 2.</vt:lpstr>
      <vt:lpstr>PowerPoint 프레젠테이션</vt:lpstr>
      <vt:lpstr>최종 결론</vt:lpstr>
      <vt:lpstr>PowerPoint 프레젠테이션</vt:lpstr>
      <vt:lpstr>보류 데이터</vt:lpstr>
      <vt:lpstr>PowerPoint 프레젠테이션</vt:lpstr>
      <vt:lpstr>보완점</vt:lpstr>
      <vt:lpstr>PowerPoint 프레젠테이션</vt:lpstr>
      <vt:lpstr>구현 코드 1.</vt:lpstr>
      <vt:lpstr>구현 코드 2.</vt:lpstr>
      <vt:lpstr>PowerPoint 프레젠테이션</vt:lpstr>
      <vt:lpstr>출처</vt:lpstr>
      <vt:lpstr>출처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 건희</cp:lastModifiedBy>
  <cp:revision>73</cp:revision>
  <dcterms:created xsi:type="dcterms:W3CDTF">2023-10-12T10:34:21Z</dcterms:created>
  <dcterms:modified xsi:type="dcterms:W3CDTF">2023-10-12T14:38:02Z</dcterms:modified>
  <cp:version/>
</cp:coreProperties>
</file>